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1"/>
  </p:sldMasterIdLst>
  <p:sldIdLst>
    <p:sldId id="257" r:id="rId2"/>
    <p:sldId id="261" r:id="rId3"/>
    <p:sldId id="259" r:id="rId4"/>
  </p:sldIdLst>
  <p:sldSz cx="10691813" cy="7559675"/>
  <p:notesSz cx="6858000" cy="9144000"/>
  <p:embeddedFontLst>
    <p:embeddedFont>
      <p:font typeface="Oceanwide QLt" panose="020B0004020203020204" pitchFamily="34" charset="0"/>
      <p:regular r:id="rId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 snapToGrid="0">
      <p:cViewPr varScale="1">
        <p:scale>
          <a:sx n="109" d="100"/>
          <a:sy n="109" d="100"/>
        </p:scale>
        <p:origin x="173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1EC18-0128-B54A-99AB-96F00C001DBE}" type="datetimeFigureOut">
              <a:rPr lang="en-US" smtClean="0"/>
              <a:t>12/24/25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2440-79A8-A54F-B191-7A34F282C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841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1EC18-0128-B54A-99AB-96F00C001DBE}" type="datetimeFigureOut">
              <a:rPr lang="en-US" smtClean="0"/>
              <a:t>12/24/25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2440-79A8-A54F-B191-7A34F282C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627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1EC18-0128-B54A-99AB-96F00C001DBE}" type="datetimeFigureOut">
              <a:rPr lang="en-US" smtClean="0"/>
              <a:t>12/24/25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2440-79A8-A54F-B191-7A34F282C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283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1EC18-0128-B54A-99AB-96F00C001DBE}" type="datetimeFigureOut">
              <a:rPr lang="en-US" smtClean="0"/>
              <a:t>12/24/25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2440-79A8-A54F-B191-7A34F282C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954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>
                    <a:tint val="82000"/>
                  </a:schemeClr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82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82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1EC18-0128-B54A-99AB-96F00C001DBE}" type="datetimeFigureOut">
              <a:rPr lang="en-US" smtClean="0"/>
              <a:t>12/24/25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2440-79A8-A54F-B191-7A34F282C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005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1EC18-0128-B54A-99AB-96F00C001DBE}" type="datetimeFigureOut">
              <a:rPr lang="en-US" smtClean="0"/>
              <a:t>12/24/25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2440-79A8-A54F-B191-7A34F282C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808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1EC18-0128-B54A-99AB-96F00C001DBE}" type="datetimeFigureOut">
              <a:rPr lang="en-US" smtClean="0"/>
              <a:t>12/24/25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2440-79A8-A54F-B191-7A34F282C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490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1EC18-0128-B54A-99AB-96F00C001DBE}" type="datetimeFigureOut">
              <a:rPr lang="en-US" smtClean="0"/>
              <a:t>12/24/25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2440-79A8-A54F-B191-7A34F282C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697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1EC18-0128-B54A-99AB-96F00C001DBE}" type="datetimeFigureOut">
              <a:rPr lang="en-US" smtClean="0"/>
              <a:t>12/24/25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2440-79A8-A54F-B191-7A34F282C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786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1EC18-0128-B54A-99AB-96F00C001DBE}" type="datetimeFigureOut">
              <a:rPr lang="en-US" smtClean="0"/>
              <a:t>12/24/25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2440-79A8-A54F-B191-7A34F282C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438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1EC18-0128-B54A-99AB-96F00C001DBE}" type="datetimeFigureOut">
              <a:rPr lang="en-US" smtClean="0"/>
              <a:t>12/24/25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2440-79A8-A54F-B191-7A34F282C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789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411EC18-0128-B54A-99AB-96F00C001DBE}" type="datetimeFigureOut">
              <a:rPr lang="en-US" smtClean="0"/>
              <a:t>12/24/25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8392440-79A8-A54F-B191-7A34F282C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21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5098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-up of a lizard&#10;&#10;AI-generated content may be incorrect.">
            <a:extLst>
              <a:ext uri="{FF2B5EF4-FFF2-40B4-BE49-F238E27FC236}">
                <a16:creationId xmlns:a16="http://schemas.microsoft.com/office/drawing/2014/main" id="{DC3F7084-7881-34C0-A6C5-B81BDF3576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277" y="1380086"/>
            <a:ext cx="10205257" cy="4799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890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yellow and black photo of a yellow insect&#10;&#10;AI-generated content may be incorrect.">
            <a:extLst>
              <a:ext uri="{FF2B5EF4-FFF2-40B4-BE49-F238E27FC236}">
                <a16:creationId xmlns:a16="http://schemas.microsoft.com/office/drawing/2014/main" id="{E1FFDE13-4E43-70AE-32B9-074F9D4CC3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277" y="1380086"/>
            <a:ext cx="10205257" cy="47995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E326188-9FFB-D71D-22D5-AAF724F48FC8}"/>
              </a:ext>
            </a:extLst>
          </p:cNvPr>
          <p:cNvSpPr txBox="1"/>
          <p:nvPr/>
        </p:nvSpPr>
        <p:spPr>
          <a:xfrm>
            <a:off x="1266092" y="2192215"/>
            <a:ext cx="4700954" cy="2542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990" b="1" dirty="0">
                <a:latin typeface="Oceanwide QLt" panose="020B0004020203020204" pitchFamily="34" charset="0"/>
              </a:rPr>
              <a:t>We acknowledge all First Peoples of this land and celebrate their enduring connections to Country, knowledge and stories.</a:t>
            </a:r>
          </a:p>
          <a:p>
            <a:endParaRPr lang="en-AU" sz="1990" dirty="0">
              <a:latin typeface="Oceanwide QLt" panose="020B0004020203020204" pitchFamily="34" charset="0"/>
            </a:endParaRPr>
          </a:p>
          <a:p>
            <a:r>
              <a:rPr lang="en-AU" sz="1990" b="1" dirty="0">
                <a:latin typeface="Oceanwide QLt" panose="020B0004020203020204" pitchFamily="34" charset="0"/>
              </a:rPr>
              <a:t>We pay our respects to Elders and ancestors of the Aboriginal and Torres Strait Islander communities.</a:t>
            </a:r>
            <a:endParaRPr lang="en-AU" sz="1990" dirty="0">
              <a:latin typeface="Oceanwide QLt" panose="020B0004020203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73D013-3F40-C2AB-2CAB-CF640D8985EE}"/>
              </a:ext>
            </a:extLst>
          </p:cNvPr>
          <p:cNvSpPr txBox="1"/>
          <p:nvPr/>
        </p:nvSpPr>
        <p:spPr>
          <a:xfrm>
            <a:off x="1266092" y="4928310"/>
            <a:ext cx="4360985" cy="641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90" b="1" dirty="0">
                <a:latin typeface="Oceanwide QLt" panose="020B0004020203020204" pitchFamily="34" charset="0"/>
              </a:rPr>
              <a:t>The Corroboree Frog, also known as '</a:t>
            </a:r>
            <a:r>
              <a:rPr lang="en-AU" sz="1190" b="1" dirty="0" err="1">
                <a:latin typeface="Oceanwide QLt" panose="020B0004020203020204" pitchFamily="34" charset="0"/>
              </a:rPr>
              <a:t>Gyak</a:t>
            </a:r>
            <a:r>
              <a:rPr lang="en-AU" sz="1190" b="1" dirty="0">
                <a:latin typeface="Oceanwide QLt" panose="020B0004020203020204" pitchFamily="34" charset="0"/>
              </a:rPr>
              <a:t>’ in the local language, is an important totem for the </a:t>
            </a:r>
            <a:r>
              <a:rPr lang="en-AU" sz="1190" b="1" dirty="0" err="1">
                <a:latin typeface="Oceanwide QLt" panose="020B0004020203020204" pitchFamily="34" charset="0"/>
              </a:rPr>
              <a:t>Walgalu</a:t>
            </a:r>
            <a:r>
              <a:rPr lang="en-AU" sz="1190" b="1" dirty="0">
                <a:latin typeface="Oceanwide QLt" panose="020B0004020203020204" pitchFamily="34" charset="0"/>
              </a:rPr>
              <a:t> people and has strong links to Aboriginal culture.</a:t>
            </a:r>
            <a:endParaRPr lang="en-AU" sz="1190" dirty="0">
              <a:latin typeface="Oceanwide QLt" panose="020B0004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4922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</TotalTime>
  <Words>67</Words>
  <Application>Microsoft Macintosh PowerPoint</Application>
  <PresentationFormat>Custom</PresentationFormat>
  <Paragraphs>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Oceanwide QLt</vt:lpstr>
      <vt:lpstr>Arial</vt:lpstr>
      <vt:lpstr>Aptos Display</vt:lpstr>
      <vt:lpstr>Aptos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Sarah Weston</dc:creator>
  <cp:lastModifiedBy>Sarah Weston</cp:lastModifiedBy>
  <cp:revision>6</cp:revision>
  <dcterms:created xsi:type="dcterms:W3CDTF">2025-12-19T05:51:40Z</dcterms:created>
  <dcterms:modified xsi:type="dcterms:W3CDTF">2025-12-24T00:30:06Z</dcterms:modified>
</cp:coreProperties>
</file>